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57" r:id="rId14"/>
    <p:sldId id="268" r:id="rId15"/>
    <p:sldId id="270" r:id="rId1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EA300"/>
    <a:srgbClr val="F76003"/>
    <a:srgbClr val="6600CC"/>
    <a:srgbClr val="FF0000"/>
    <a:srgbClr val="66006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 autoAdjust="0"/>
  </p:normalViewPr>
  <p:slideViewPr>
    <p:cSldViewPr snapToGrid="0" showGuides="1">
      <p:cViewPr varScale="1">
        <p:scale>
          <a:sx n="92" d="100"/>
          <a:sy n="92" d="100"/>
        </p:scale>
        <p:origin x="-498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A4C964-954F-4FFF-A0FE-3AC350719FC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1891CEA-498D-4185-BF18-CA6891A4A128}">
      <dgm:prSet phldrT="[Текст]"/>
      <dgm:spPr/>
      <dgm:t>
        <a:bodyPr/>
        <a:lstStyle/>
        <a:p>
          <a:r>
            <a:rPr lang="en-US" b="1" dirty="0" smtClean="0"/>
            <a:t>I </a:t>
          </a:r>
          <a:r>
            <a:rPr lang="bg-BG" b="1" dirty="0" smtClean="0"/>
            <a:t>етап</a:t>
          </a:r>
          <a:br>
            <a:rPr lang="bg-BG" b="1" dirty="0" smtClean="0"/>
          </a:br>
          <a:r>
            <a:rPr lang="bg-BG" b="0" dirty="0" smtClean="0"/>
            <a:t>Подбор п</a:t>
          </a:r>
          <a:r>
            <a:rPr lang="bg-BG" dirty="0" smtClean="0"/>
            <a:t>о документи</a:t>
          </a:r>
        </a:p>
        <a:p>
          <a:r>
            <a:rPr lang="bg-BG" dirty="0" smtClean="0"/>
            <a:t>10 точки</a:t>
          </a:r>
          <a:endParaRPr lang="bg-BG" dirty="0"/>
        </a:p>
      </dgm:t>
    </dgm:pt>
    <dgm:pt modelId="{9D2D3455-E72B-49C7-A114-B6EF46456875}" type="parTrans" cxnId="{89D2FFCA-7F26-416A-A25F-EE6B873FBC34}">
      <dgm:prSet/>
      <dgm:spPr/>
      <dgm:t>
        <a:bodyPr/>
        <a:lstStyle/>
        <a:p>
          <a:endParaRPr lang="bg-BG"/>
        </a:p>
      </dgm:t>
    </dgm:pt>
    <dgm:pt modelId="{651A4421-3812-4A4F-B5BA-9417C23BCA2C}" type="sibTrans" cxnId="{89D2FFCA-7F26-416A-A25F-EE6B873FBC34}">
      <dgm:prSet/>
      <dgm:spPr/>
      <dgm:t>
        <a:bodyPr/>
        <a:lstStyle/>
        <a:p>
          <a:endParaRPr lang="bg-BG"/>
        </a:p>
      </dgm:t>
    </dgm:pt>
    <dgm:pt modelId="{5309C725-13F5-42E8-A130-AE36ABF1A638}">
      <dgm:prSet phldrT="[Текст]"/>
      <dgm:spPr/>
      <dgm:t>
        <a:bodyPr/>
        <a:lstStyle/>
        <a:p>
          <a:r>
            <a:rPr lang="en-US" b="1" dirty="0" smtClean="0"/>
            <a:t>II </a:t>
          </a:r>
          <a:r>
            <a:rPr lang="bg-BG" b="1" dirty="0" smtClean="0"/>
            <a:t>етап</a:t>
          </a:r>
          <a:r>
            <a:rPr lang="bg-BG" dirty="0" smtClean="0"/>
            <a:t/>
          </a:r>
          <a:br>
            <a:rPr lang="bg-BG" dirty="0" smtClean="0"/>
          </a:br>
          <a:r>
            <a:rPr lang="bg-BG" dirty="0" smtClean="0"/>
            <a:t>Индивидуална оценъчна карта </a:t>
          </a:r>
        </a:p>
        <a:p>
          <a:r>
            <a:rPr lang="bg-BG" dirty="0" smtClean="0"/>
            <a:t>20 точки</a:t>
          </a:r>
          <a:endParaRPr lang="bg-BG" dirty="0"/>
        </a:p>
      </dgm:t>
    </dgm:pt>
    <dgm:pt modelId="{2D829837-91FE-4C6B-A5EB-AF634456B026}" type="parTrans" cxnId="{BA18770E-6153-4002-824C-29D82422801D}">
      <dgm:prSet/>
      <dgm:spPr/>
      <dgm:t>
        <a:bodyPr/>
        <a:lstStyle/>
        <a:p>
          <a:endParaRPr lang="bg-BG"/>
        </a:p>
      </dgm:t>
    </dgm:pt>
    <dgm:pt modelId="{0A650121-638F-48B1-B7F2-DF23018FFAFB}" type="sibTrans" cxnId="{BA18770E-6153-4002-824C-29D82422801D}">
      <dgm:prSet/>
      <dgm:spPr/>
      <dgm:t>
        <a:bodyPr/>
        <a:lstStyle/>
        <a:p>
          <a:endParaRPr lang="bg-BG"/>
        </a:p>
      </dgm:t>
    </dgm:pt>
    <dgm:pt modelId="{F37E3027-0C79-4BCD-BEFD-2A517229FF2F}">
      <dgm:prSet phldrT="[Текст]"/>
      <dgm:spPr/>
      <dgm:t>
        <a:bodyPr/>
        <a:lstStyle/>
        <a:p>
          <a:pPr>
            <a:lnSpc>
              <a:spcPct val="90000"/>
            </a:lnSpc>
          </a:pPr>
          <a:r>
            <a:rPr lang="en-US" b="1" dirty="0" smtClean="0"/>
            <a:t>III </a:t>
          </a:r>
          <a:r>
            <a:rPr lang="bg-BG" b="1" dirty="0" smtClean="0"/>
            <a:t>етап</a:t>
          </a:r>
          <a:r>
            <a:rPr lang="bg-BG" dirty="0" smtClean="0"/>
            <a:t/>
          </a:r>
          <a:br>
            <a:rPr lang="bg-BG" dirty="0" smtClean="0"/>
          </a:br>
          <a:r>
            <a:rPr lang="bg-BG" dirty="0" smtClean="0"/>
            <a:t>Тест по </a:t>
          </a:r>
        </a:p>
        <a:p>
          <a:pPr>
            <a:lnSpc>
              <a:spcPct val="90000"/>
            </a:lnSpc>
          </a:pPr>
          <a:r>
            <a:rPr lang="bg-BG" dirty="0" smtClean="0"/>
            <a:t>английски език</a:t>
          </a:r>
          <a:r>
            <a:rPr lang="en-US" dirty="0" smtClean="0"/>
            <a:t> </a:t>
          </a:r>
          <a:endParaRPr lang="bg-BG" dirty="0" smtClean="0"/>
        </a:p>
        <a:p>
          <a:pPr>
            <a:lnSpc>
              <a:spcPct val="90000"/>
            </a:lnSpc>
          </a:pPr>
          <a:r>
            <a:rPr lang="bg-BG" dirty="0" smtClean="0"/>
            <a:t>50 точки</a:t>
          </a:r>
        </a:p>
      </dgm:t>
    </dgm:pt>
    <dgm:pt modelId="{213218BB-7FC8-4E64-A4B9-A59219CA9BB4}" type="parTrans" cxnId="{CF1B943F-28DB-475C-9903-4E617BCAC4D9}">
      <dgm:prSet/>
      <dgm:spPr/>
      <dgm:t>
        <a:bodyPr/>
        <a:lstStyle/>
        <a:p>
          <a:endParaRPr lang="bg-BG"/>
        </a:p>
      </dgm:t>
    </dgm:pt>
    <dgm:pt modelId="{DBA709CC-FFE1-4726-9080-24040C1EA7CD}" type="sibTrans" cxnId="{CF1B943F-28DB-475C-9903-4E617BCAC4D9}">
      <dgm:prSet/>
      <dgm:spPr/>
      <dgm:t>
        <a:bodyPr/>
        <a:lstStyle/>
        <a:p>
          <a:endParaRPr lang="bg-BG"/>
        </a:p>
      </dgm:t>
    </dgm:pt>
    <dgm:pt modelId="{27BFB854-31C2-4A62-872B-0E9820B7719C}">
      <dgm:prSet/>
      <dgm:spPr/>
      <dgm:t>
        <a:bodyPr/>
        <a:lstStyle/>
        <a:p>
          <a:r>
            <a:rPr lang="en-US" b="1" dirty="0" smtClean="0"/>
            <a:t>IV </a:t>
          </a:r>
          <a:r>
            <a:rPr lang="bg-BG" b="1" dirty="0" smtClean="0"/>
            <a:t>етап</a:t>
          </a:r>
          <a:br>
            <a:rPr lang="bg-BG" b="1" dirty="0" smtClean="0"/>
          </a:br>
          <a:r>
            <a:rPr lang="bg-BG" dirty="0" smtClean="0"/>
            <a:t>Интервю </a:t>
          </a:r>
        </a:p>
        <a:p>
          <a:r>
            <a:rPr lang="bg-BG" dirty="0" smtClean="0"/>
            <a:t>20 точки</a:t>
          </a:r>
          <a:endParaRPr lang="bg-BG" dirty="0"/>
        </a:p>
      </dgm:t>
    </dgm:pt>
    <dgm:pt modelId="{C1ED30F0-EF82-462E-A9D8-0AE21EE1F15D}" type="parTrans" cxnId="{13348A8B-6284-45C4-9A0F-02D87CB5DA2A}">
      <dgm:prSet/>
      <dgm:spPr/>
      <dgm:t>
        <a:bodyPr/>
        <a:lstStyle/>
        <a:p>
          <a:endParaRPr lang="bg-BG"/>
        </a:p>
      </dgm:t>
    </dgm:pt>
    <dgm:pt modelId="{EEF85008-6A24-4063-978F-589A40B48327}" type="sibTrans" cxnId="{13348A8B-6284-45C4-9A0F-02D87CB5DA2A}">
      <dgm:prSet/>
      <dgm:spPr/>
      <dgm:t>
        <a:bodyPr/>
        <a:lstStyle/>
        <a:p>
          <a:endParaRPr lang="bg-BG"/>
        </a:p>
      </dgm:t>
    </dgm:pt>
    <dgm:pt modelId="{0B0DA12F-D446-4DDF-B676-6DA4A3DE0F79}" type="pres">
      <dgm:prSet presAssocID="{4CA4C964-954F-4FFF-A0FE-3AC350719FC1}" presName="Name0" presStyleCnt="0">
        <dgm:presLayoutVars>
          <dgm:dir/>
          <dgm:resizeHandles val="exact"/>
        </dgm:presLayoutVars>
      </dgm:prSet>
      <dgm:spPr/>
    </dgm:pt>
    <dgm:pt modelId="{346EA266-FCA2-42F7-8B2D-316FB132AC8B}" type="pres">
      <dgm:prSet presAssocID="{81891CEA-498D-4185-BF18-CA6891A4A128}" presName="node" presStyleLbl="node1" presStyleIdx="0" presStyleCnt="4" custScaleX="11280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4D54A170-4A27-42B2-A8C8-C3C47A96512C}" type="pres">
      <dgm:prSet presAssocID="{651A4421-3812-4A4F-B5BA-9417C23BCA2C}" presName="sibTrans" presStyleLbl="sibTrans2D1" presStyleIdx="0" presStyleCnt="3"/>
      <dgm:spPr/>
      <dgm:t>
        <a:bodyPr/>
        <a:lstStyle/>
        <a:p>
          <a:endParaRPr lang="bg-BG"/>
        </a:p>
      </dgm:t>
    </dgm:pt>
    <dgm:pt modelId="{5EF0C980-2B2C-4446-8C7C-7482D19AADFE}" type="pres">
      <dgm:prSet presAssocID="{651A4421-3812-4A4F-B5BA-9417C23BCA2C}" presName="connectorText" presStyleLbl="sibTrans2D1" presStyleIdx="0" presStyleCnt="3"/>
      <dgm:spPr/>
      <dgm:t>
        <a:bodyPr/>
        <a:lstStyle/>
        <a:p>
          <a:endParaRPr lang="bg-BG"/>
        </a:p>
      </dgm:t>
    </dgm:pt>
    <dgm:pt modelId="{7645F74B-24BA-4B1B-B996-7745E2BECC02}" type="pres">
      <dgm:prSet presAssocID="{5309C725-13F5-42E8-A130-AE36ABF1A63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03ADC45-73C5-427C-940D-04A73B5E7918}" type="pres">
      <dgm:prSet presAssocID="{0A650121-638F-48B1-B7F2-DF23018FFAFB}" presName="sibTrans" presStyleLbl="sibTrans2D1" presStyleIdx="1" presStyleCnt="3"/>
      <dgm:spPr/>
      <dgm:t>
        <a:bodyPr/>
        <a:lstStyle/>
        <a:p>
          <a:endParaRPr lang="bg-BG"/>
        </a:p>
      </dgm:t>
    </dgm:pt>
    <dgm:pt modelId="{B9CDB170-0788-4599-B3B9-D27D128FD74D}" type="pres">
      <dgm:prSet presAssocID="{0A650121-638F-48B1-B7F2-DF23018FFAFB}" presName="connectorText" presStyleLbl="sibTrans2D1" presStyleIdx="1" presStyleCnt="3"/>
      <dgm:spPr/>
      <dgm:t>
        <a:bodyPr/>
        <a:lstStyle/>
        <a:p>
          <a:endParaRPr lang="bg-BG"/>
        </a:p>
      </dgm:t>
    </dgm:pt>
    <dgm:pt modelId="{750ED57E-4926-4B32-A4BC-914C0A4374CB}" type="pres">
      <dgm:prSet presAssocID="{F37E3027-0C79-4BCD-BEFD-2A517229FF2F}" presName="node" presStyleLbl="node1" presStyleIdx="2" presStyleCnt="4" custScaleX="11452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3525ECED-C8B5-4743-AEA3-B3A831175916}" type="pres">
      <dgm:prSet presAssocID="{DBA709CC-FFE1-4726-9080-24040C1EA7CD}" presName="sibTrans" presStyleLbl="sibTrans2D1" presStyleIdx="2" presStyleCnt="3"/>
      <dgm:spPr/>
      <dgm:t>
        <a:bodyPr/>
        <a:lstStyle/>
        <a:p>
          <a:endParaRPr lang="bg-BG"/>
        </a:p>
      </dgm:t>
    </dgm:pt>
    <dgm:pt modelId="{EADFE127-BF4E-4AD0-A334-E66DAB5A2578}" type="pres">
      <dgm:prSet presAssocID="{DBA709CC-FFE1-4726-9080-24040C1EA7CD}" presName="connectorText" presStyleLbl="sibTrans2D1" presStyleIdx="2" presStyleCnt="3"/>
      <dgm:spPr/>
      <dgm:t>
        <a:bodyPr/>
        <a:lstStyle/>
        <a:p>
          <a:endParaRPr lang="bg-BG"/>
        </a:p>
      </dgm:t>
    </dgm:pt>
    <dgm:pt modelId="{A857F609-F2ED-42EB-9E18-68F39B83EB79}" type="pres">
      <dgm:prSet presAssocID="{27BFB854-31C2-4A62-872B-0E9820B7719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E7647967-3C18-4B4A-96F8-67932B475C7B}" type="presOf" srcId="{651A4421-3812-4A4F-B5BA-9417C23BCA2C}" destId="{4D54A170-4A27-42B2-A8C8-C3C47A96512C}" srcOrd="0" destOrd="0" presId="urn:microsoft.com/office/officeart/2005/8/layout/process1"/>
    <dgm:cxn modelId="{13348A8B-6284-45C4-9A0F-02D87CB5DA2A}" srcId="{4CA4C964-954F-4FFF-A0FE-3AC350719FC1}" destId="{27BFB854-31C2-4A62-872B-0E9820B7719C}" srcOrd="3" destOrd="0" parTransId="{C1ED30F0-EF82-462E-A9D8-0AE21EE1F15D}" sibTransId="{EEF85008-6A24-4063-978F-589A40B48327}"/>
    <dgm:cxn modelId="{0F771FC0-8093-4D54-A8D0-91CE0F7EB751}" type="presOf" srcId="{5309C725-13F5-42E8-A130-AE36ABF1A638}" destId="{7645F74B-24BA-4B1B-B996-7745E2BECC02}" srcOrd="0" destOrd="0" presId="urn:microsoft.com/office/officeart/2005/8/layout/process1"/>
    <dgm:cxn modelId="{BA18770E-6153-4002-824C-29D82422801D}" srcId="{4CA4C964-954F-4FFF-A0FE-3AC350719FC1}" destId="{5309C725-13F5-42E8-A130-AE36ABF1A638}" srcOrd="1" destOrd="0" parTransId="{2D829837-91FE-4C6B-A5EB-AF634456B026}" sibTransId="{0A650121-638F-48B1-B7F2-DF23018FFAFB}"/>
    <dgm:cxn modelId="{64FEF0F0-2582-447C-8BB0-675F3BB147DA}" type="presOf" srcId="{0A650121-638F-48B1-B7F2-DF23018FFAFB}" destId="{803ADC45-73C5-427C-940D-04A73B5E7918}" srcOrd="0" destOrd="0" presId="urn:microsoft.com/office/officeart/2005/8/layout/process1"/>
    <dgm:cxn modelId="{59EACDF9-2549-417A-908A-65509651CB7A}" type="presOf" srcId="{DBA709CC-FFE1-4726-9080-24040C1EA7CD}" destId="{EADFE127-BF4E-4AD0-A334-E66DAB5A2578}" srcOrd="1" destOrd="0" presId="urn:microsoft.com/office/officeart/2005/8/layout/process1"/>
    <dgm:cxn modelId="{14D06CD2-00DD-4750-B4C2-136E8017BA48}" type="presOf" srcId="{651A4421-3812-4A4F-B5BA-9417C23BCA2C}" destId="{5EF0C980-2B2C-4446-8C7C-7482D19AADFE}" srcOrd="1" destOrd="0" presId="urn:microsoft.com/office/officeart/2005/8/layout/process1"/>
    <dgm:cxn modelId="{840F58F9-4098-4BA0-B8C3-50EC2C0A0330}" type="presOf" srcId="{4CA4C964-954F-4FFF-A0FE-3AC350719FC1}" destId="{0B0DA12F-D446-4DDF-B676-6DA4A3DE0F79}" srcOrd="0" destOrd="0" presId="urn:microsoft.com/office/officeart/2005/8/layout/process1"/>
    <dgm:cxn modelId="{CF1B943F-28DB-475C-9903-4E617BCAC4D9}" srcId="{4CA4C964-954F-4FFF-A0FE-3AC350719FC1}" destId="{F37E3027-0C79-4BCD-BEFD-2A517229FF2F}" srcOrd="2" destOrd="0" parTransId="{213218BB-7FC8-4E64-A4B9-A59219CA9BB4}" sibTransId="{DBA709CC-FFE1-4726-9080-24040C1EA7CD}"/>
    <dgm:cxn modelId="{EB9ABAF6-0E47-47F3-A442-885A62142342}" type="presOf" srcId="{DBA709CC-FFE1-4726-9080-24040C1EA7CD}" destId="{3525ECED-C8B5-4743-AEA3-B3A831175916}" srcOrd="0" destOrd="0" presId="urn:microsoft.com/office/officeart/2005/8/layout/process1"/>
    <dgm:cxn modelId="{D4AE0407-D6D4-48F2-AE45-2AE50A27AE27}" type="presOf" srcId="{27BFB854-31C2-4A62-872B-0E9820B7719C}" destId="{A857F609-F2ED-42EB-9E18-68F39B83EB79}" srcOrd="0" destOrd="0" presId="urn:microsoft.com/office/officeart/2005/8/layout/process1"/>
    <dgm:cxn modelId="{CB2BCF06-45AA-4C26-A689-5E659EB1F4E2}" type="presOf" srcId="{81891CEA-498D-4185-BF18-CA6891A4A128}" destId="{346EA266-FCA2-42F7-8B2D-316FB132AC8B}" srcOrd="0" destOrd="0" presId="urn:microsoft.com/office/officeart/2005/8/layout/process1"/>
    <dgm:cxn modelId="{78E4DEB9-3C67-4B5D-8121-BDEBBDC38BEF}" type="presOf" srcId="{0A650121-638F-48B1-B7F2-DF23018FFAFB}" destId="{B9CDB170-0788-4599-B3B9-D27D128FD74D}" srcOrd="1" destOrd="0" presId="urn:microsoft.com/office/officeart/2005/8/layout/process1"/>
    <dgm:cxn modelId="{89D2FFCA-7F26-416A-A25F-EE6B873FBC34}" srcId="{4CA4C964-954F-4FFF-A0FE-3AC350719FC1}" destId="{81891CEA-498D-4185-BF18-CA6891A4A128}" srcOrd="0" destOrd="0" parTransId="{9D2D3455-E72B-49C7-A114-B6EF46456875}" sibTransId="{651A4421-3812-4A4F-B5BA-9417C23BCA2C}"/>
    <dgm:cxn modelId="{74D0C2DE-B3F4-4218-9C9A-5E74684AE03A}" type="presOf" srcId="{F37E3027-0C79-4BCD-BEFD-2A517229FF2F}" destId="{750ED57E-4926-4B32-A4BC-914C0A4374CB}" srcOrd="0" destOrd="0" presId="urn:microsoft.com/office/officeart/2005/8/layout/process1"/>
    <dgm:cxn modelId="{E704C8AD-127F-4C3D-8E2A-27BDE7C4386B}" type="presParOf" srcId="{0B0DA12F-D446-4DDF-B676-6DA4A3DE0F79}" destId="{346EA266-FCA2-42F7-8B2D-316FB132AC8B}" srcOrd="0" destOrd="0" presId="urn:microsoft.com/office/officeart/2005/8/layout/process1"/>
    <dgm:cxn modelId="{38D27A60-6223-453A-A240-0305C4AC9591}" type="presParOf" srcId="{0B0DA12F-D446-4DDF-B676-6DA4A3DE0F79}" destId="{4D54A170-4A27-42B2-A8C8-C3C47A96512C}" srcOrd="1" destOrd="0" presId="urn:microsoft.com/office/officeart/2005/8/layout/process1"/>
    <dgm:cxn modelId="{B37E4C1E-2341-4A68-8DC6-C3C7659A47D8}" type="presParOf" srcId="{4D54A170-4A27-42B2-A8C8-C3C47A96512C}" destId="{5EF0C980-2B2C-4446-8C7C-7482D19AADFE}" srcOrd="0" destOrd="0" presId="urn:microsoft.com/office/officeart/2005/8/layout/process1"/>
    <dgm:cxn modelId="{56D0B5AD-ACAA-44AD-A5FC-1F3E9248F09A}" type="presParOf" srcId="{0B0DA12F-D446-4DDF-B676-6DA4A3DE0F79}" destId="{7645F74B-24BA-4B1B-B996-7745E2BECC02}" srcOrd="2" destOrd="0" presId="urn:microsoft.com/office/officeart/2005/8/layout/process1"/>
    <dgm:cxn modelId="{0940BCE4-42B0-4B69-8436-B05901E7D26F}" type="presParOf" srcId="{0B0DA12F-D446-4DDF-B676-6DA4A3DE0F79}" destId="{803ADC45-73C5-427C-940D-04A73B5E7918}" srcOrd="3" destOrd="0" presId="urn:microsoft.com/office/officeart/2005/8/layout/process1"/>
    <dgm:cxn modelId="{08A79207-91D0-42E8-917D-5A43BDA584E0}" type="presParOf" srcId="{803ADC45-73C5-427C-940D-04A73B5E7918}" destId="{B9CDB170-0788-4599-B3B9-D27D128FD74D}" srcOrd="0" destOrd="0" presId="urn:microsoft.com/office/officeart/2005/8/layout/process1"/>
    <dgm:cxn modelId="{581DCA4C-5A6C-4A69-A5CB-A1056D582034}" type="presParOf" srcId="{0B0DA12F-D446-4DDF-B676-6DA4A3DE0F79}" destId="{750ED57E-4926-4B32-A4BC-914C0A4374CB}" srcOrd="4" destOrd="0" presId="urn:microsoft.com/office/officeart/2005/8/layout/process1"/>
    <dgm:cxn modelId="{23D41711-ACD8-44B7-BA81-7065BF40C078}" type="presParOf" srcId="{0B0DA12F-D446-4DDF-B676-6DA4A3DE0F79}" destId="{3525ECED-C8B5-4743-AEA3-B3A831175916}" srcOrd="5" destOrd="0" presId="urn:microsoft.com/office/officeart/2005/8/layout/process1"/>
    <dgm:cxn modelId="{B63C2534-EAA3-4142-92E2-AA7F819280A7}" type="presParOf" srcId="{3525ECED-C8B5-4743-AEA3-B3A831175916}" destId="{EADFE127-BF4E-4AD0-A334-E66DAB5A2578}" srcOrd="0" destOrd="0" presId="urn:microsoft.com/office/officeart/2005/8/layout/process1"/>
    <dgm:cxn modelId="{D95A6B76-7BA3-4C64-9E87-8625300A8528}" type="presParOf" srcId="{0B0DA12F-D446-4DDF-B676-6DA4A3DE0F79}" destId="{A857F609-F2ED-42EB-9E18-68F39B83EB79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EA266-FCA2-42F7-8B2D-316FB132AC8B}">
      <dsp:nvSpPr>
        <dsp:cNvPr id="0" name=""/>
        <dsp:cNvSpPr/>
      </dsp:nvSpPr>
      <dsp:spPr>
        <a:xfrm>
          <a:off x="2749" y="457540"/>
          <a:ext cx="2284160" cy="14890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I </a:t>
          </a:r>
          <a:r>
            <a:rPr lang="bg-BG" sz="1500" b="1" kern="1200" dirty="0" smtClean="0"/>
            <a:t>етап</a:t>
          </a:r>
          <a:br>
            <a:rPr lang="bg-BG" sz="1500" b="1" kern="1200" dirty="0" smtClean="0"/>
          </a:br>
          <a:r>
            <a:rPr lang="bg-BG" sz="1500" b="0" kern="1200" dirty="0" smtClean="0"/>
            <a:t>Подбор п</a:t>
          </a:r>
          <a:r>
            <a:rPr lang="bg-BG" sz="1500" kern="1200" dirty="0" smtClean="0"/>
            <a:t>о документи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kern="1200" dirty="0" smtClean="0"/>
            <a:t>10 точки</a:t>
          </a:r>
          <a:endParaRPr lang="bg-BG" sz="1500" kern="1200" dirty="0"/>
        </a:p>
      </dsp:txBody>
      <dsp:txXfrm>
        <a:off x="46362" y="501153"/>
        <a:ext cx="2196934" cy="1401834"/>
      </dsp:txXfrm>
    </dsp:sp>
    <dsp:sp modelId="{4D54A170-4A27-42B2-A8C8-C3C47A96512C}">
      <dsp:nvSpPr>
        <dsp:cNvPr id="0" name=""/>
        <dsp:cNvSpPr/>
      </dsp:nvSpPr>
      <dsp:spPr>
        <a:xfrm>
          <a:off x="2489406" y="950975"/>
          <a:ext cx="429292" cy="502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1200" kern="1200"/>
        </a:p>
      </dsp:txBody>
      <dsp:txXfrm>
        <a:off x="2489406" y="1051413"/>
        <a:ext cx="300504" cy="301315"/>
      </dsp:txXfrm>
    </dsp:sp>
    <dsp:sp modelId="{7645F74B-24BA-4B1B-B996-7745E2BECC02}">
      <dsp:nvSpPr>
        <dsp:cNvPr id="0" name=""/>
        <dsp:cNvSpPr/>
      </dsp:nvSpPr>
      <dsp:spPr>
        <a:xfrm>
          <a:off x="3096895" y="457540"/>
          <a:ext cx="2024964" cy="14890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II </a:t>
          </a:r>
          <a:r>
            <a:rPr lang="bg-BG" sz="1500" b="1" kern="1200" dirty="0" smtClean="0"/>
            <a:t>етап</a:t>
          </a:r>
          <a:r>
            <a:rPr lang="bg-BG" sz="1500" kern="1200" dirty="0" smtClean="0"/>
            <a:t/>
          </a:r>
          <a:br>
            <a:rPr lang="bg-BG" sz="1500" kern="1200" dirty="0" smtClean="0"/>
          </a:br>
          <a:r>
            <a:rPr lang="bg-BG" sz="1500" kern="1200" dirty="0" smtClean="0"/>
            <a:t>Индивидуална оценъчна карта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kern="1200" dirty="0" smtClean="0"/>
            <a:t>20 точки</a:t>
          </a:r>
          <a:endParaRPr lang="bg-BG" sz="1500" kern="1200" dirty="0"/>
        </a:p>
      </dsp:txBody>
      <dsp:txXfrm>
        <a:off x="3140508" y="501153"/>
        <a:ext cx="1937738" cy="1401834"/>
      </dsp:txXfrm>
    </dsp:sp>
    <dsp:sp modelId="{803ADC45-73C5-427C-940D-04A73B5E7918}">
      <dsp:nvSpPr>
        <dsp:cNvPr id="0" name=""/>
        <dsp:cNvSpPr/>
      </dsp:nvSpPr>
      <dsp:spPr>
        <a:xfrm>
          <a:off x="5324357" y="950975"/>
          <a:ext cx="429292" cy="502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1200" kern="1200"/>
        </a:p>
      </dsp:txBody>
      <dsp:txXfrm>
        <a:off x="5324357" y="1051413"/>
        <a:ext cx="300504" cy="301315"/>
      </dsp:txXfrm>
    </dsp:sp>
    <dsp:sp modelId="{750ED57E-4926-4B32-A4BC-914C0A4374CB}">
      <dsp:nvSpPr>
        <dsp:cNvPr id="0" name=""/>
        <dsp:cNvSpPr/>
      </dsp:nvSpPr>
      <dsp:spPr>
        <a:xfrm>
          <a:off x="5931846" y="457540"/>
          <a:ext cx="2319030" cy="14890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III </a:t>
          </a:r>
          <a:r>
            <a:rPr lang="bg-BG" sz="1500" b="1" kern="1200" dirty="0" smtClean="0"/>
            <a:t>етап</a:t>
          </a:r>
          <a:r>
            <a:rPr lang="bg-BG" sz="1500" kern="1200" dirty="0" smtClean="0"/>
            <a:t/>
          </a:r>
          <a:br>
            <a:rPr lang="bg-BG" sz="1500" kern="1200" dirty="0" smtClean="0"/>
          </a:br>
          <a:r>
            <a:rPr lang="bg-BG" sz="1500" kern="1200" dirty="0" smtClean="0"/>
            <a:t>Тест по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kern="1200" dirty="0" smtClean="0"/>
            <a:t>английски език</a:t>
          </a:r>
          <a:r>
            <a:rPr lang="en-US" sz="1500" kern="1200" dirty="0" smtClean="0"/>
            <a:t> </a:t>
          </a:r>
          <a:endParaRPr lang="bg-BG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kern="1200" dirty="0" smtClean="0"/>
            <a:t>50 точки</a:t>
          </a:r>
        </a:p>
      </dsp:txBody>
      <dsp:txXfrm>
        <a:off x="5975459" y="501153"/>
        <a:ext cx="2231804" cy="1401834"/>
      </dsp:txXfrm>
    </dsp:sp>
    <dsp:sp modelId="{3525ECED-C8B5-4743-AEA3-B3A831175916}">
      <dsp:nvSpPr>
        <dsp:cNvPr id="0" name=""/>
        <dsp:cNvSpPr/>
      </dsp:nvSpPr>
      <dsp:spPr>
        <a:xfrm>
          <a:off x="8453373" y="950975"/>
          <a:ext cx="429292" cy="502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1200" kern="1200"/>
        </a:p>
      </dsp:txBody>
      <dsp:txXfrm>
        <a:off x="8453373" y="1051413"/>
        <a:ext cx="300504" cy="301315"/>
      </dsp:txXfrm>
    </dsp:sp>
    <dsp:sp modelId="{A857F609-F2ED-42EB-9E18-68F39B83EB79}">
      <dsp:nvSpPr>
        <dsp:cNvPr id="0" name=""/>
        <dsp:cNvSpPr/>
      </dsp:nvSpPr>
      <dsp:spPr>
        <a:xfrm>
          <a:off x="9060862" y="457540"/>
          <a:ext cx="2024964" cy="14890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/>
            <a:t>IV </a:t>
          </a:r>
          <a:r>
            <a:rPr lang="bg-BG" sz="1500" b="1" kern="1200" dirty="0" smtClean="0"/>
            <a:t>етап</a:t>
          </a:r>
          <a:br>
            <a:rPr lang="bg-BG" sz="1500" b="1" kern="1200" dirty="0" smtClean="0"/>
          </a:br>
          <a:r>
            <a:rPr lang="bg-BG" sz="1500" kern="1200" dirty="0" smtClean="0"/>
            <a:t>Интервю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kern="1200" dirty="0" smtClean="0"/>
            <a:t>20 точки</a:t>
          </a:r>
          <a:endParaRPr lang="bg-BG" sz="1500" kern="1200" dirty="0"/>
        </a:p>
      </dsp:txBody>
      <dsp:txXfrm>
        <a:off x="9104475" y="501153"/>
        <a:ext cx="1937738" cy="1401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ъгълен триъгъл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Свободна форма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Свободна форма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Свободна форма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аво съединение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87AF0D5-B8F1-44ED-AD83-5E7C6654CF6A}" type="datetimeFigureOut">
              <a:rPr lang="bg-BG" smtClean="0"/>
              <a:t>24.2.2026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F38DB6F-89D6-422C-963E-6C395820359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7AF0D5-B8F1-44ED-AD83-5E7C6654CF6A}" type="datetimeFigureOut">
              <a:rPr lang="bg-BG" smtClean="0"/>
              <a:t>24.2.2026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38DB6F-89D6-422C-963E-6C395820359C}" type="slidenum">
              <a:rPr lang="bg-BG" smtClean="0"/>
              <a:t>‹#›</a:t>
            </a:fld>
            <a:endParaRPr lang="bg-BG"/>
          </a:p>
        </p:txBody>
      </p:sp>
      <p:sp>
        <p:nvSpPr>
          <p:cNvPr id="7" name="Заглавие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7AF0D5-B8F1-44ED-AD83-5E7C6654CF6A}" type="datetimeFigureOut">
              <a:rPr lang="bg-BG" smtClean="0"/>
              <a:t>24.2.2026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38DB6F-89D6-422C-963E-6C395820359C}" type="slidenum">
              <a:rPr lang="bg-BG" smtClean="0"/>
              <a:t>‹#›</a:t>
            </a:fld>
            <a:endParaRPr lang="bg-BG"/>
          </a:p>
        </p:txBody>
      </p:sp>
      <p:sp>
        <p:nvSpPr>
          <p:cNvPr id="7" name="V-образна стрелка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V-образна стрелка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7AF0D5-B8F1-44ED-AD83-5E7C6654CF6A}" type="datetimeFigureOut">
              <a:rPr lang="bg-BG" smtClean="0"/>
              <a:t>24.2.2026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38DB6F-89D6-422C-963E-6C395820359C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7AF0D5-B8F1-44ED-AD83-5E7C6654CF6A}" type="datetimeFigureOut">
              <a:rPr lang="bg-BG" smtClean="0"/>
              <a:t>24.2.2026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38DB6F-89D6-422C-963E-6C395820359C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7AF0D5-B8F1-44ED-AD83-5E7C6654CF6A}" type="datetimeFigureOut">
              <a:rPr lang="bg-BG" smtClean="0"/>
              <a:t>24.2.2026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38DB6F-89D6-422C-963E-6C395820359C}" type="slidenum">
              <a:rPr lang="bg-BG" smtClean="0"/>
              <a:t>‹#›</a:t>
            </a:fld>
            <a:endParaRPr lang="bg-BG"/>
          </a:p>
        </p:txBody>
      </p:sp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7AF0D5-B8F1-44ED-AD83-5E7C6654CF6A}" type="datetimeFigureOut">
              <a:rPr lang="bg-BG" smtClean="0"/>
              <a:t>24.2.2026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38DB6F-89D6-422C-963E-6C395820359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387AF0D5-B8F1-44ED-AD83-5E7C6654CF6A}" type="datetimeFigureOut">
              <a:rPr lang="bg-BG" smtClean="0"/>
              <a:t>24.2.2026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38DB6F-89D6-422C-963E-6C395820359C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87AF0D5-B8F1-44ED-AD83-5E7C6654CF6A}" type="datetimeFigureOut">
              <a:rPr lang="bg-BG" smtClean="0"/>
              <a:t>24.2.2026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F38DB6F-89D6-422C-963E-6C395820359C}" type="slidenum">
              <a:rPr lang="bg-BG" smtClean="0"/>
              <a:t>‹#›</a:t>
            </a:fld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Свободна форма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авоъгълен триъгълник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аво съединение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V-образна стрелка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V-образна стрелка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7AF0D5-B8F1-44ED-AD83-5E7C6654CF6A}" type="datetimeFigureOut">
              <a:rPr lang="bg-BG" smtClean="0"/>
              <a:t>24.2.2026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38DB6F-89D6-422C-963E-6C395820359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87AF0D5-B8F1-44ED-AD83-5E7C6654CF6A}" type="datetimeFigureOut">
              <a:rPr lang="bg-BG" smtClean="0"/>
              <a:t>24.2.2026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38DB6F-89D6-422C-963E-6C395820359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вободна форма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Свободна форма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авоъгълен триъгълник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аво съединение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87AF0D5-B8F1-44ED-AD83-5E7C6654CF6A}" type="datetimeFigureOut">
              <a:rPr lang="bg-BG" smtClean="0"/>
              <a:t>24.2.2026 г.</a:t>
            </a:fld>
            <a:endParaRPr lang="bg-BG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F38DB6F-89D6-422C-963E-6C395820359C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6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.jp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4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382684" y="2091685"/>
            <a:ext cx="9144000" cy="2387600"/>
          </a:xfrm>
        </p:spPr>
        <p:txBody>
          <a:bodyPr/>
          <a:lstStyle/>
          <a:p>
            <a:r>
              <a:rPr lang="bg-B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Еразъм +</a:t>
            </a:r>
            <a:endParaRPr lang="bg-B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982" y="312825"/>
            <a:ext cx="3705872" cy="1080000"/>
          </a:xfrm>
          <a:prstGeom prst="rect">
            <a:avLst/>
          </a:prstGeom>
          <a:ln>
            <a:noFill/>
          </a:ln>
        </p:spPr>
      </p:pic>
      <p:pic>
        <p:nvPicPr>
          <p:cNvPr id="10" name="Картина 9" descr="logo-fs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030" y="405665"/>
            <a:ext cx="964800" cy="9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Картина 10" descr="D:\Users\user\Desktop\ERASMUS_2025\hrdc-new-logo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7" y="312825"/>
            <a:ext cx="3657600" cy="108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2907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4731" y="2015836"/>
            <a:ext cx="10515600" cy="1194955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Ключова дейност 1</a:t>
            </a:r>
            <a:br>
              <a:rPr lang="bg-B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Образователна мобилност за граждани </a:t>
            </a:r>
            <a:endParaRPr lang="bg-B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625129" y="3820996"/>
            <a:ext cx="109815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Проектите за образователна мобилност насърчават транснационалната мобилност с цел обучение или практика на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обучаеми/персонал 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областта на училищното или професионалното образование и обучение.</a:t>
            </a: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829" y="5342073"/>
            <a:ext cx="1462171" cy="1450748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991" y="312825"/>
            <a:ext cx="3366654" cy="1040400"/>
          </a:xfrm>
          <a:prstGeom prst="rect">
            <a:avLst/>
          </a:prstGeom>
          <a:ln>
            <a:noFill/>
          </a:ln>
        </p:spPr>
      </p:pic>
      <p:pic>
        <p:nvPicPr>
          <p:cNvPr id="13" name="Картина 12" descr="logo-fs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384" y="565319"/>
            <a:ext cx="899795" cy="89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Картина 13" descr="D:\Users\user\Desktop\ERASMUS_2025\hrdc-new-logo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8" y="312825"/>
            <a:ext cx="3209117" cy="964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1386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942703" y="1890277"/>
            <a:ext cx="10515600" cy="422348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Образователната мобилност представлява пътуване и престой на едно лице в страна от ЕС, с цел придобиване/обмяна на опит и / или добри практики, обучение/наблюдение/практика на реално работно място.</a:t>
            </a:r>
          </a:p>
          <a:p>
            <a:pPr marL="109728" indent="0">
              <a:buNone/>
            </a:pPr>
            <a:endParaRPr lang="bg-BG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Допустими кандидати за финансиране по Ключова дейност 1 на Програма „Еразъм+“, сектор „Професионално образование и обучение“ са държавни, обществени или други организации и институции, които предоставят професионално образование и обучение на местно, регионално и/или национално ниво.</a:t>
            </a: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53094" y="1082788"/>
            <a:ext cx="10515600" cy="1005786"/>
          </a:xfrm>
        </p:spPr>
        <p:txBody>
          <a:bodyPr>
            <a:normAutofit/>
          </a:bodyPr>
          <a:lstStyle/>
          <a:p>
            <a:pPr algn="ctr"/>
            <a:r>
              <a:rPr lang="bg-BG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Образователна мобилност</a:t>
            </a:r>
            <a:endParaRPr lang="bg-BG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581" y="4667013"/>
            <a:ext cx="2564419" cy="2180475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92" y="167494"/>
            <a:ext cx="4370577" cy="1040400"/>
          </a:xfrm>
          <a:prstGeom prst="rect">
            <a:avLst/>
          </a:prstGeom>
          <a:ln>
            <a:noFill/>
          </a:ln>
        </p:spPr>
      </p:pic>
      <p:pic>
        <p:nvPicPr>
          <p:cNvPr id="12" name="Картина 11" descr="logo-fs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638" y="377248"/>
            <a:ext cx="899795" cy="89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Картина 12" descr="D:\Users\user\Desktop\ERASMUS_2025\hrdc-new-logo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8" y="312825"/>
            <a:ext cx="3209117" cy="964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150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22959" y="1674421"/>
            <a:ext cx="10515600" cy="1052292"/>
          </a:xfrm>
        </p:spPr>
        <p:txBody>
          <a:bodyPr/>
          <a:lstStyle/>
          <a:p>
            <a:pPr algn="ctr"/>
            <a:r>
              <a:rPr lang="bg-B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 подкрепа</a:t>
            </a:r>
            <a:endParaRPr lang="bg-B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640081" y="3030583"/>
            <a:ext cx="1093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22965" y="2726718"/>
            <a:ext cx="1022821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 подкрепа се отпуска за краткосрочни (за организации без Еразъм акредитация) и дългосрочни (за организации, притежаващи Еразъм акредитация) проекти за мобилност на обучаеми/ ученици и персонал (учители/</a:t>
            </a:r>
            <a:r>
              <a:rPr lang="bg-BG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обучители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системата на ПОО, както и за друг персонал с отношение към професионалната подготовка и/или стратегическото развитие на кандидатстващата организация/институция.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Картина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1" y="5237028"/>
            <a:ext cx="3145219" cy="1586557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663" y="274734"/>
            <a:ext cx="4130837" cy="1040400"/>
          </a:xfrm>
          <a:prstGeom prst="rect">
            <a:avLst/>
          </a:prstGeom>
          <a:ln>
            <a:noFill/>
          </a:ln>
        </p:spPr>
      </p:pic>
      <p:pic>
        <p:nvPicPr>
          <p:cNvPr id="15" name="Картина 14" descr="logo-fs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459" y="345036"/>
            <a:ext cx="899795" cy="89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Картина 15" descr="D:\Users\user\Desktop\ERASMUS_2025\hrdc-new-logo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8" y="312825"/>
            <a:ext cx="3209117" cy="964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100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3419" y="1812297"/>
            <a:ext cx="11725159" cy="546439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Финансово-стопанска професионална гимназия</a:t>
            </a:r>
            <a:br>
              <a:rPr lang="bg-BG" sz="3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„Васил Левски“-Монтана</a:t>
            </a:r>
            <a:r>
              <a:rPr lang="bg-B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Еразъм </a:t>
            </a:r>
            <a:r>
              <a:rPr lang="bg-BG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976745" y="3072452"/>
            <a:ext cx="106922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700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 1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bg-BG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 на допълнителна производствена практика под формата на краткосрочна мобилност – възможност за учене чрез правене в реална работна среда. Трениране на придобити твърди умения и развиване на меки умения, шанс за качествено кариерно ориентиране. Постигане на ефективност и устойчиво качество в образованието, повишен имидж на образователната институция.</a:t>
            </a:r>
            <a:endParaRPr lang="bg-BG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2437124"/>
            <a:ext cx="959112" cy="944126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599" y="167494"/>
            <a:ext cx="4783973" cy="1040400"/>
          </a:xfrm>
          <a:prstGeom prst="rect">
            <a:avLst/>
          </a:prstGeom>
          <a:ln>
            <a:noFill/>
          </a:ln>
        </p:spPr>
      </p:pic>
      <p:pic>
        <p:nvPicPr>
          <p:cNvPr id="10" name="Картина 9" descr="logo-fs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204" y="312825"/>
            <a:ext cx="899795" cy="89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Картина 10" descr="D:\Users\user\Desktop\ERASMUS_2025\hrdc-new-logo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8" y="312825"/>
            <a:ext cx="3209117" cy="964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414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799018" y="3429004"/>
            <a:ext cx="105939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8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 2: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Реална практическа възможност за глобално развитие на личността и на ключови компетентности чрез достъп до европейски програми за учене през целия живот.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лавие 1"/>
          <p:cNvSpPr txBox="1">
            <a:spLocks/>
          </p:cNvSpPr>
          <p:nvPr/>
        </p:nvSpPr>
        <p:spPr>
          <a:xfrm>
            <a:off x="233427" y="1568337"/>
            <a:ext cx="117251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1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Финансово-стопанска професионална гимназия</a:t>
            </a:r>
            <a:br>
              <a:rPr lang="bg-BG" sz="1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„Васил Левски“-Монтана</a:t>
            </a:r>
            <a:r>
              <a:rPr lang="bg-BG" sz="9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9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9200" b="1" i="1" dirty="0"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14400" b="1" i="1" dirty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Еразъм план </a:t>
            </a: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2" y="3425565"/>
            <a:ext cx="706979" cy="695932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882" y="213043"/>
            <a:ext cx="4094018" cy="1040400"/>
          </a:xfrm>
          <a:prstGeom prst="rect">
            <a:avLst/>
          </a:prstGeom>
          <a:ln>
            <a:noFill/>
          </a:ln>
        </p:spPr>
      </p:pic>
      <p:pic>
        <p:nvPicPr>
          <p:cNvPr id="13" name="Картина 12" descr="logo-fs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984" y="351300"/>
            <a:ext cx="899795" cy="89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Картина 13" descr="D:\Users\user\Desktop\ERASMUS_2025\hrdc-new-logo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8" y="312825"/>
            <a:ext cx="3209117" cy="964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652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1039091" y="2928199"/>
            <a:ext cx="1076498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800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 3: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Трениране на чуждоезикови умения и компетенции, преодоляване на езиковата бариера, специализирана комуникация на чужд език в реална работна среда и сред нова култура. Улеснен достъп до европейски ресурси и програми, запознаване  и прилагане на Европейски стандарти за качество в образованието и професията. Поддържане на международни контакти със сходни организации и структури. 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лавие 1"/>
          <p:cNvSpPr txBox="1">
            <a:spLocks/>
          </p:cNvSpPr>
          <p:nvPr/>
        </p:nvSpPr>
        <p:spPr>
          <a:xfrm>
            <a:off x="103909" y="1427922"/>
            <a:ext cx="11854677" cy="1105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1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Финансово-стопанска професионална гимназия</a:t>
            </a:r>
            <a:br>
              <a:rPr lang="bg-BG" sz="1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„Васил Левски“-</a:t>
            </a:r>
            <a:r>
              <a:rPr lang="bg-BG" sz="1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Монтана</a:t>
            </a:r>
          </a:p>
          <a:p>
            <a:pPr algn="ctr"/>
            <a:r>
              <a:rPr lang="bg-B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14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Еразъм план </a:t>
            </a: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43" y="2415556"/>
            <a:ext cx="797303" cy="784844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345" y="167493"/>
            <a:ext cx="4783977" cy="1040400"/>
          </a:xfrm>
          <a:prstGeom prst="rect">
            <a:avLst/>
          </a:prstGeom>
          <a:ln>
            <a:noFill/>
          </a:ln>
        </p:spPr>
      </p:pic>
      <p:pic>
        <p:nvPicPr>
          <p:cNvPr id="11" name="Картина 10" descr="D:\Users\user\Desktop\ERASMUS_2025\hrdc-new-logo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8" y="312825"/>
            <a:ext cx="3209117" cy="964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Картина 8" descr="logo-fs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497" y="312825"/>
            <a:ext cx="899795" cy="8997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40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1556714"/>
            <a:ext cx="10515600" cy="1000005"/>
          </a:xfrm>
        </p:spPr>
        <p:txBody>
          <a:bodyPr/>
          <a:lstStyle/>
          <a:p>
            <a:pPr algn="ctr"/>
            <a:r>
              <a:rPr lang="bg-BG" dirty="0">
                <a:solidFill>
                  <a:srgbClr val="002060"/>
                </a:solidFill>
              </a:rPr>
              <a:t> </a:t>
            </a:r>
            <a:r>
              <a:rPr lang="bg-B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Опитът до </a:t>
            </a:r>
            <a:r>
              <a:rPr lang="bg-B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</a:t>
            </a:r>
            <a:endParaRPr lang="bg-B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938898" y="2704291"/>
            <a:ext cx="101289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рамките на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години са финансирани и осъществени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проекта. Крайният резултат е: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478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сертифицирани мобилности  с участници  -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112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учители и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366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ученици. 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34" y="4236852"/>
            <a:ext cx="1661457" cy="148836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108" y="3911733"/>
            <a:ext cx="3645173" cy="171083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373" y="167494"/>
            <a:ext cx="4675911" cy="1027462"/>
          </a:xfrm>
          <a:prstGeom prst="rect">
            <a:avLst/>
          </a:prstGeom>
          <a:ln>
            <a:noFill/>
          </a:ln>
        </p:spPr>
      </p:pic>
      <p:pic>
        <p:nvPicPr>
          <p:cNvPr id="11" name="Картина 10" descr="logo-fs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885" y="312825"/>
            <a:ext cx="899795" cy="89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Картина 11" descr="D:\Users\user\Desktop\ERASMUS_2025\hrdc-new-logo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8" y="312825"/>
            <a:ext cx="3209117" cy="964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6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58384" y="1007014"/>
            <a:ext cx="10515600" cy="923255"/>
          </a:xfrm>
        </p:spPr>
        <p:txBody>
          <a:bodyPr>
            <a:normAutofit/>
          </a:bodyPr>
          <a:lstStyle/>
          <a:p>
            <a:pPr algn="ctr"/>
            <a:r>
              <a:rPr lang="bg-BG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Партньори и </a:t>
            </a:r>
            <a:r>
              <a:rPr lang="bg-BG" sz="40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приятели </a:t>
            </a:r>
            <a:r>
              <a:rPr lang="bg-BG" sz="40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bg-BG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цяла Европа</a:t>
            </a:r>
            <a:endParaRPr lang="bg-BG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3" name="Групиране 62"/>
          <p:cNvGrpSpPr/>
          <p:nvPr/>
        </p:nvGrpSpPr>
        <p:grpSpPr>
          <a:xfrm>
            <a:off x="200136" y="1886031"/>
            <a:ext cx="11888549" cy="4967033"/>
            <a:chOff x="95461" y="1719686"/>
            <a:chExt cx="11888549" cy="4952786"/>
          </a:xfrm>
        </p:grpSpPr>
        <p:grpSp>
          <p:nvGrpSpPr>
            <p:cNvPr id="11" name="Групиране 10"/>
            <p:cNvGrpSpPr/>
            <p:nvPr/>
          </p:nvGrpSpPr>
          <p:grpSpPr>
            <a:xfrm>
              <a:off x="234154" y="1719686"/>
              <a:ext cx="2968576" cy="671928"/>
              <a:chOff x="2723606" y="2295250"/>
              <a:chExt cx="2968576" cy="671928"/>
            </a:xfrm>
          </p:grpSpPr>
          <p:pic>
            <p:nvPicPr>
              <p:cNvPr id="6" name="Картина 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31529" y="2295250"/>
                <a:ext cx="1260653" cy="671928"/>
              </a:xfrm>
              <a:prstGeom prst="rect">
                <a:avLst/>
              </a:prstGeom>
            </p:spPr>
          </p:pic>
          <p:sp>
            <p:nvSpPr>
              <p:cNvPr id="10" name="Текстово поле 9"/>
              <p:cNvSpPr txBox="1"/>
              <p:nvPr/>
            </p:nvSpPr>
            <p:spPr>
              <a:xfrm>
                <a:off x="2723606" y="2313377"/>
                <a:ext cx="1707923" cy="583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3200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Австрия</a:t>
                </a:r>
                <a:endParaRPr lang="bg-BG" sz="32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Групиране 12"/>
            <p:cNvGrpSpPr/>
            <p:nvPr/>
          </p:nvGrpSpPr>
          <p:grpSpPr>
            <a:xfrm>
              <a:off x="4137185" y="1719686"/>
              <a:ext cx="2972325" cy="920931"/>
              <a:chOff x="6344194" y="2739934"/>
              <a:chExt cx="2972325" cy="920931"/>
            </a:xfrm>
          </p:grpSpPr>
          <p:pic>
            <p:nvPicPr>
              <p:cNvPr id="7" name="Картина 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88611" y="2739934"/>
                <a:ext cx="1227908" cy="920931"/>
              </a:xfrm>
              <a:prstGeom prst="rect">
                <a:avLst/>
              </a:prstGeom>
            </p:spPr>
          </p:pic>
          <p:sp>
            <p:nvSpPr>
              <p:cNvPr id="12" name="Текстово поле 11"/>
              <p:cNvSpPr txBox="1"/>
              <p:nvPr/>
            </p:nvSpPr>
            <p:spPr>
              <a:xfrm>
                <a:off x="6344194" y="2887682"/>
                <a:ext cx="1923508" cy="583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32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Германия</a:t>
                </a:r>
              </a:p>
            </p:txBody>
          </p:sp>
        </p:grpSp>
        <p:grpSp>
          <p:nvGrpSpPr>
            <p:cNvPr id="15" name="Групиране 14"/>
            <p:cNvGrpSpPr/>
            <p:nvPr/>
          </p:nvGrpSpPr>
          <p:grpSpPr>
            <a:xfrm>
              <a:off x="8049480" y="1719686"/>
              <a:ext cx="2546702" cy="765985"/>
              <a:chOff x="7563395" y="3303364"/>
              <a:chExt cx="2546702" cy="765985"/>
            </a:xfrm>
          </p:grpSpPr>
          <p:pic>
            <p:nvPicPr>
              <p:cNvPr id="8" name="Картина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61120" y="3303364"/>
                <a:ext cx="1148977" cy="765985"/>
              </a:xfrm>
              <a:prstGeom prst="rect">
                <a:avLst/>
              </a:prstGeom>
            </p:spPr>
          </p:pic>
          <p:sp>
            <p:nvSpPr>
              <p:cNvPr id="14" name="Текстово поле 13"/>
              <p:cNvSpPr txBox="1"/>
              <p:nvPr/>
            </p:nvSpPr>
            <p:spPr>
              <a:xfrm>
                <a:off x="7563395" y="3429000"/>
                <a:ext cx="1606732" cy="583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Англия</a:t>
                </a:r>
                <a:endParaRPr lang="bg-BG" sz="3200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7" name="Групиране 16"/>
            <p:cNvGrpSpPr/>
            <p:nvPr/>
          </p:nvGrpSpPr>
          <p:grpSpPr>
            <a:xfrm>
              <a:off x="4788773" y="2666628"/>
              <a:ext cx="2984755" cy="688543"/>
              <a:chOff x="7673076" y="3840829"/>
              <a:chExt cx="2984755" cy="688543"/>
            </a:xfrm>
          </p:grpSpPr>
          <p:pic>
            <p:nvPicPr>
              <p:cNvPr id="9" name="Картина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52626" y="3840829"/>
                <a:ext cx="1105205" cy="688543"/>
              </a:xfrm>
              <a:prstGeom prst="rect">
                <a:avLst/>
              </a:prstGeom>
            </p:spPr>
          </p:pic>
          <p:sp>
            <p:nvSpPr>
              <p:cNvPr id="16" name="Текстово поле 15"/>
              <p:cNvSpPr txBox="1"/>
              <p:nvPr/>
            </p:nvSpPr>
            <p:spPr>
              <a:xfrm>
                <a:off x="7673076" y="3892714"/>
                <a:ext cx="253922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>
                    <a:solidFill>
                      <a:srgbClr val="66006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Исландия</a:t>
                </a:r>
                <a:endParaRPr lang="bg-BG" sz="3200" dirty="0">
                  <a:solidFill>
                    <a:srgbClr val="660066"/>
                  </a:solidFill>
                </a:endParaRPr>
              </a:p>
            </p:txBody>
          </p:sp>
        </p:grpSp>
        <p:grpSp>
          <p:nvGrpSpPr>
            <p:cNvPr id="20" name="Групиране 19"/>
            <p:cNvGrpSpPr/>
            <p:nvPr/>
          </p:nvGrpSpPr>
          <p:grpSpPr>
            <a:xfrm>
              <a:off x="8787282" y="2647117"/>
              <a:ext cx="3196728" cy="706377"/>
              <a:chOff x="7758915" y="3429000"/>
              <a:chExt cx="3196728" cy="706377"/>
            </a:xfrm>
          </p:grpSpPr>
          <p:pic>
            <p:nvPicPr>
              <p:cNvPr id="18" name="Картина 1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05954" y="3429000"/>
                <a:ext cx="1249689" cy="702950"/>
              </a:xfrm>
              <a:prstGeom prst="rect">
                <a:avLst/>
              </a:prstGeom>
            </p:spPr>
          </p:pic>
          <p:sp>
            <p:nvSpPr>
              <p:cNvPr id="19" name="Текстово поле 18"/>
              <p:cNvSpPr txBox="1"/>
              <p:nvPr/>
            </p:nvSpPr>
            <p:spPr>
              <a:xfrm>
                <a:off x="7758915" y="3552279"/>
                <a:ext cx="1947039" cy="583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Ирландия</a:t>
                </a:r>
                <a:endParaRPr lang="bg-BG" sz="3200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60" name="Групиране 59"/>
            <p:cNvGrpSpPr/>
            <p:nvPr/>
          </p:nvGrpSpPr>
          <p:grpSpPr>
            <a:xfrm>
              <a:off x="8150833" y="3409794"/>
              <a:ext cx="2757846" cy="716884"/>
              <a:chOff x="8150833" y="3697180"/>
              <a:chExt cx="2757846" cy="716884"/>
            </a:xfrm>
          </p:grpSpPr>
          <p:sp>
            <p:nvSpPr>
              <p:cNvPr id="21" name="Текстово поле 20"/>
              <p:cNvSpPr txBox="1"/>
              <p:nvPr/>
            </p:nvSpPr>
            <p:spPr>
              <a:xfrm>
                <a:off x="8150833" y="3829289"/>
                <a:ext cx="1900242" cy="583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>
                    <a:solidFill>
                      <a:srgbClr val="F7600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Италия</a:t>
                </a:r>
                <a:endParaRPr lang="bg-BG" sz="3200" dirty="0">
                  <a:solidFill>
                    <a:srgbClr val="F76003"/>
                  </a:solidFill>
                </a:endParaRPr>
              </a:p>
            </p:txBody>
          </p:sp>
          <p:pic>
            <p:nvPicPr>
              <p:cNvPr id="22" name="Картина 2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16284" y="3697180"/>
                <a:ext cx="1092395" cy="716884"/>
              </a:xfrm>
              <a:prstGeom prst="rect">
                <a:avLst/>
              </a:prstGeom>
            </p:spPr>
          </p:pic>
        </p:grpSp>
        <p:grpSp>
          <p:nvGrpSpPr>
            <p:cNvPr id="26" name="Групиране 25"/>
            <p:cNvGrpSpPr/>
            <p:nvPr/>
          </p:nvGrpSpPr>
          <p:grpSpPr>
            <a:xfrm>
              <a:off x="8996060" y="4632988"/>
              <a:ext cx="2820695" cy="605496"/>
              <a:chOff x="7758915" y="5570182"/>
              <a:chExt cx="2820695" cy="605496"/>
            </a:xfrm>
          </p:grpSpPr>
          <p:sp>
            <p:nvSpPr>
              <p:cNvPr id="24" name="Текстово поле 23"/>
              <p:cNvSpPr txBox="1"/>
              <p:nvPr/>
            </p:nvSpPr>
            <p:spPr>
              <a:xfrm>
                <a:off x="7758915" y="5590903"/>
                <a:ext cx="229815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Испания</a:t>
                </a:r>
                <a:endParaRPr lang="bg-BG" sz="3200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25" name="Картина 2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34525" y="5570182"/>
                <a:ext cx="1045085" cy="605496"/>
              </a:xfrm>
              <a:prstGeom prst="rect">
                <a:avLst/>
              </a:prstGeom>
            </p:spPr>
          </p:pic>
        </p:grpSp>
        <p:grpSp>
          <p:nvGrpSpPr>
            <p:cNvPr id="29" name="Групиране 28"/>
            <p:cNvGrpSpPr/>
            <p:nvPr/>
          </p:nvGrpSpPr>
          <p:grpSpPr>
            <a:xfrm>
              <a:off x="4376245" y="5696908"/>
              <a:ext cx="2869562" cy="975564"/>
              <a:chOff x="3160880" y="5460233"/>
              <a:chExt cx="2869562" cy="975564"/>
            </a:xfrm>
          </p:grpSpPr>
          <p:sp>
            <p:nvSpPr>
              <p:cNvPr id="27" name="Текстово поле 26"/>
              <p:cNvSpPr txBox="1"/>
              <p:nvPr/>
            </p:nvSpPr>
            <p:spPr>
              <a:xfrm>
                <a:off x="3160880" y="5738134"/>
                <a:ext cx="28695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>
                    <a:solidFill>
                      <a:srgbClr val="00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Полша</a:t>
                </a:r>
                <a:endParaRPr lang="bg-BG" sz="3200" dirty="0">
                  <a:solidFill>
                    <a:srgbClr val="000099"/>
                  </a:solidFill>
                </a:endParaRPr>
              </a:p>
            </p:txBody>
          </p:sp>
          <p:pic>
            <p:nvPicPr>
              <p:cNvPr id="28" name="Картина 27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12220" y="5460233"/>
                <a:ext cx="1300751" cy="975564"/>
              </a:xfrm>
              <a:prstGeom prst="rect">
                <a:avLst/>
              </a:prstGeom>
            </p:spPr>
          </p:pic>
        </p:grpSp>
        <p:grpSp>
          <p:nvGrpSpPr>
            <p:cNvPr id="32" name="Групиране 31"/>
            <p:cNvGrpSpPr/>
            <p:nvPr/>
          </p:nvGrpSpPr>
          <p:grpSpPr>
            <a:xfrm>
              <a:off x="8221456" y="5428134"/>
              <a:ext cx="2550214" cy="1013448"/>
              <a:chOff x="1541417" y="5376566"/>
              <a:chExt cx="2550214" cy="1013448"/>
            </a:xfrm>
          </p:grpSpPr>
          <p:sp>
            <p:nvSpPr>
              <p:cNvPr id="30" name="Текстово поле 29"/>
              <p:cNvSpPr txBox="1"/>
              <p:nvPr/>
            </p:nvSpPr>
            <p:spPr>
              <a:xfrm>
                <a:off x="1541417" y="5657747"/>
                <a:ext cx="1397726" cy="583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>
                    <a:solidFill>
                      <a:srgbClr val="00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Малта</a:t>
                </a:r>
                <a:endParaRPr lang="bg-BG" sz="3200" dirty="0">
                  <a:solidFill>
                    <a:srgbClr val="000099"/>
                  </a:solidFill>
                </a:endParaRPr>
              </a:p>
            </p:txBody>
          </p:sp>
          <p:pic>
            <p:nvPicPr>
              <p:cNvPr id="31" name="Картина 3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40367" y="5376566"/>
                <a:ext cx="1351264" cy="1013448"/>
              </a:xfrm>
              <a:prstGeom prst="rect">
                <a:avLst/>
              </a:prstGeom>
            </p:spPr>
          </p:pic>
        </p:grpSp>
        <p:grpSp>
          <p:nvGrpSpPr>
            <p:cNvPr id="35" name="Групиране 34"/>
            <p:cNvGrpSpPr/>
            <p:nvPr/>
          </p:nvGrpSpPr>
          <p:grpSpPr>
            <a:xfrm>
              <a:off x="4947219" y="4538210"/>
              <a:ext cx="2465612" cy="865099"/>
              <a:chOff x="640081" y="5431135"/>
              <a:chExt cx="2465612" cy="865099"/>
            </a:xfrm>
          </p:grpSpPr>
          <p:sp>
            <p:nvSpPr>
              <p:cNvPr id="33" name="Текстово поле 32"/>
              <p:cNvSpPr txBox="1"/>
              <p:nvPr/>
            </p:nvSpPr>
            <p:spPr>
              <a:xfrm>
                <a:off x="640081" y="5590903"/>
                <a:ext cx="1528355" cy="583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Турция</a:t>
                </a:r>
                <a:endParaRPr lang="bg-BG" sz="3200" dirty="0">
                  <a:solidFill>
                    <a:srgbClr val="C00000"/>
                  </a:solidFill>
                </a:endParaRPr>
              </a:p>
            </p:txBody>
          </p:sp>
          <p:pic>
            <p:nvPicPr>
              <p:cNvPr id="34" name="Картина 33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52228" y="5431135"/>
                <a:ext cx="1153465" cy="865099"/>
              </a:xfrm>
              <a:prstGeom prst="rect">
                <a:avLst/>
              </a:prstGeom>
            </p:spPr>
          </p:pic>
        </p:grpSp>
        <p:grpSp>
          <p:nvGrpSpPr>
            <p:cNvPr id="38" name="Групиране 37"/>
            <p:cNvGrpSpPr/>
            <p:nvPr/>
          </p:nvGrpSpPr>
          <p:grpSpPr>
            <a:xfrm>
              <a:off x="105777" y="5632533"/>
              <a:ext cx="2851348" cy="726209"/>
              <a:chOff x="964007" y="5167727"/>
              <a:chExt cx="2851348" cy="726209"/>
            </a:xfrm>
          </p:grpSpPr>
          <p:sp>
            <p:nvSpPr>
              <p:cNvPr id="36" name="Текстово поле 35"/>
              <p:cNvSpPr txBox="1"/>
              <p:nvPr/>
            </p:nvSpPr>
            <p:spPr>
              <a:xfrm>
                <a:off x="964007" y="5281085"/>
                <a:ext cx="1792256" cy="583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Румъния</a:t>
                </a:r>
                <a:endParaRPr lang="bg-BG" sz="32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pic>
            <p:nvPicPr>
              <p:cNvPr id="37" name="Картина 36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31157" y="5167727"/>
                <a:ext cx="1184198" cy="726209"/>
              </a:xfrm>
              <a:prstGeom prst="rect">
                <a:avLst/>
              </a:prstGeom>
            </p:spPr>
          </p:pic>
        </p:grpSp>
        <p:grpSp>
          <p:nvGrpSpPr>
            <p:cNvPr id="41" name="Групиране 40"/>
            <p:cNvGrpSpPr/>
            <p:nvPr/>
          </p:nvGrpSpPr>
          <p:grpSpPr>
            <a:xfrm>
              <a:off x="1207829" y="2743051"/>
              <a:ext cx="2729148" cy="612120"/>
              <a:chOff x="5573822" y="3529917"/>
              <a:chExt cx="2158227" cy="612120"/>
            </a:xfrm>
          </p:grpSpPr>
          <p:sp>
            <p:nvSpPr>
              <p:cNvPr id="39" name="Текстово поле 38"/>
              <p:cNvSpPr txBox="1"/>
              <p:nvPr/>
            </p:nvSpPr>
            <p:spPr>
              <a:xfrm>
                <a:off x="5573822" y="3529917"/>
                <a:ext cx="1292102" cy="583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>
                    <a:solidFill>
                      <a:srgbClr val="F7600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Чехия</a:t>
                </a:r>
                <a:endParaRPr lang="bg-BG" sz="3200" dirty="0">
                  <a:solidFill>
                    <a:srgbClr val="F76003"/>
                  </a:solidFill>
                </a:endParaRPr>
              </a:p>
            </p:txBody>
          </p:sp>
          <p:pic>
            <p:nvPicPr>
              <p:cNvPr id="40" name="Картина 39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42565" y="3529917"/>
                <a:ext cx="989484" cy="612120"/>
              </a:xfrm>
              <a:prstGeom prst="rect">
                <a:avLst/>
              </a:prstGeom>
            </p:spPr>
          </p:pic>
        </p:grpSp>
        <p:grpSp>
          <p:nvGrpSpPr>
            <p:cNvPr id="61" name="Групиране 60"/>
            <p:cNvGrpSpPr/>
            <p:nvPr/>
          </p:nvGrpSpPr>
          <p:grpSpPr>
            <a:xfrm>
              <a:off x="4188812" y="3458945"/>
              <a:ext cx="3224019" cy="778845"/>
              <a:chOff x="4188812" y="3785520"/>
              <a:chExt cx="3224019" cy="778845"/>
            </a:xfrm>
          </p:grpSpPr>
          <p:sp>
            <p:nvSpPr>
              <p:cNvPr id="42" name="Текстово поле 41"/>
              <p:cNvSpPr txBox="1"/>
              <p:nvPr/>
            </p:nvSpPr>
            <p:spPr>
              <a:xfrm>
                <a:off x="4188812" y="3934731"/>
                <a:ext cx="2272244" cy="583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>
                    <a:solidFill>
                      <a:srgbClr val="FEA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Португалия</a:t>
                </a:r>
                <a:endParaRPr lang="bg-BG" sz="3200" dirty="0">
                  <a:solidFill>
                    <a:srgbClr val="FEA300"/>
                  </a:solidFill>
                </a:endParaRPr>
              </a:p>
            </p:txBody>
          </p:sp>
          <p:pic>
            <p:nvPicPr>
              <p:cNvPr id="43" name="Картина 42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24588" y="3785520"/>
                <a:ext cx="1088243" cy="778845"/>
              </a:xfrm>
              <a:prstGeom prst="rect">
                <a:avLst/>
              </a:prstGeom>
            </p:spPr>
          </p:pic>
        </p:grpSp>
        <p:grpSp>
          <p:nvGrpSpPr>
            <p:cNvPr id="47" name="Групиране 46"/>
            <p:cNvGrpSpPr/>
            <p:nvPr/>
          </p:nvGrpSpPr>
          <p:grpSpPr>
            <a:xfrm>
              <a:off x="1207829" y="4541931"/>
              <a:ext cx="2578725" cy="1106295"/>
              <a:chOff x="838200" y="4536321"/>
              <a:chExt cx="2578725" cy="1106295"/>
            </a:xfrm>
          </p:grpSpPr>
          <p:sp>
            <p:nvSpPr>
              <p:cNvPr id="45" name="Текстово поле 44"/>
              <p:cNvSpPr txBox="1"/>
              <p:nvPr/>
            </p:nvSpPr>
            <p:spPr>
              <a:xfrm>
                <a:off x="838200" y="4797082"/>
                <a:ext cx="1369422" cy="583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Кипър</a:t>
                </a:r>
                <a:endParaRPr lang="bg-BG" sz="3200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pic>
            <p:nvPicPr>
              <p:cNvPr id="46" name="Картина 45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5176" y="4536321"/>
                <a:ext cx="1321749" cy="1106295"/>
              </a:xfrm>
              <a:prstGeom prst="rect">
                <a:avLst/>
              </a:prstGeom>
            </p:spPr>
          </p:pic>
        </p:grpSp>
        <p:grpSp>
          <p:nvGrpSpPr>
            <p:cNvPr id="62" name="Групиране 61"/>
            <p:cNvGrpSpPr/>
            <p:nvPr/>
          </p:nvGrpSpPr>
          <p:grpSpPr>
            <a:xfrm>
              <a:off x="95461" y="3557312"/>
              <a:ext cx="3340327" cy="828330"/>
              <a:chOff x="95461" y="3883887"/>
              <a:chExt cx="3340327" cy="828330"/>
            </a:xfrm>
          </p:grpSpPr>
          <p:sp>
            <p:nvSpPr>
              <p:cNvPr id="4" name="Текстово поле 3"/>
              <p:cNvSpPr txBox="1"/>
              <p:nvPr/>
            </p:nvSpPr>
            <p:spPr>
              <a:xfrm>
                <a:off x="95461" y="4055622"/>
                <a:ext cx="2111255" cy="521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Шотландия</a:t>
                </a:r>
                <a:endParaRPr lang="bg-BG" sz="28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48" name="Картина 47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58921" y="3883887"/>
                <a:ext cx="1476867" cy="828330"/>
              </a:xfrm>
              <a:prstGeom prst="rect">
                <a:avLst/>
              </a:prstGeom>
            </p:spPr>
          </p:pic>
        </p:grpSp>
      </p:grpSp>
      <p:pic>
        <p:nvPicPr>
          <p:cNvPr id="52" name="Картина 5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482" y="167494"/>
            <a:ext cx="4474373" cy="1006680"/>
          </a:xfrm>
          <a:prstGeom prst="rect">
            <a:avLst/>
          </a:prstGeom>
          <a:ln>
            <a:noFill/>
          </a:ln>
        </p:spPr>
      </p:pic>
      <p:pic>
        <p:nvPicPr>
          <p:cNvPr id="54" name="Картина 53" descr="logo-fspg"/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368" y="422939"/>
            <a:ext cx="899795" cy="89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Картина 54" descr="D:\Users\user\Desktop\ERASMUS_2025\hrdc-new-logo.png"/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8" y="312825"/>
            <a:ext cx="3209117" cy="964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245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 descr="2024-1-BG01-KA120-VET-000293493 (1).pdf - Adobe Acrobat Reader (64-b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78" t="17659" r="8500" b="133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3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 rot="10800000" flipV="1">
            <a:off x="1440870" y="2089989"/>
            <a:ext cx="10134601" cy="2467167"/>
          </a:xfrm>
        </p:spPr>
        <p:txBody>
          <a:bodyPr>
            <a:normAutofit fontScale="90000"/>
          </a:bodyPr>
          <a:lstStyle/>
          <a:p>
            <a:pPr algn="l"/>
            <a:r>
              <a:rPr lang="bg-B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Еразъм + 2025</a:t>
            </a:r>
            <a:br>
              <a:rPr lang="bg-B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Планирани дейности:</a:t>
            </a:r>
            <a:r>
              <a:rPr lang="bg-BG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›› Мобилност на 30 ученици за</a:t>
            </a:r>
            <a:r>
              <a:rPr lang="en-US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от 2 седмици</a:t>
            </a:r>
            <a:br>
              <a:rPr lang="bg-BG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›› Мобилност на 6 учители за период от  1 седмица</a:t>
            </a:r>
            <a:endParaRPr lang="bg-BG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562" y="274734"/>
            <a:ext cx="3782291" cy="1040400"/>
          </a:xfrm>
          <a:prstGeom prst="rect">
            <a:avLst/>
          </a:prstGeom>
          <a:ln>
            <a:noFill/>
          </a:ln>
        </p:spPr>
      </p:pic>
      <p:pic>
        <p:nvPicPr>
          <p:cNvPr id="11" name="Картина 10" descr="logo-fs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732" y="390264"/>
            <a:ext cx="899795" cy="89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Картина 12" descr="D:\Users\user\Desktop\ERASMUS_2025\hrdc-new-logo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8" y="312825"/>
            <a:ext cx="3209117" cy="964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9768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 rot="10800000" flipV="1">
            <a:off x="3378756" y="1579891"/>
            <a:ext cx="4534689" cy="783993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 по подбор</a:t>
            </a:r>
            <a:endParaRPr lang="bg-BG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345" y="167493"/>
            <a:ext cx="4613564" cy="1040400"/>
          </a:xfrm>
          <a:prstGeom prst="rect">
            <a:avLst/>
          </a:prstGeom>
          <a:ln>
            <a:noFill/>
          </a:ln>
        </p:spPr>
      </p:pic>
      <p:pic>
        <p:nvPicPr>
          <p:cNvPr id="10" name="Картина 9" descr="logo-fs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040" y="237795"/>
            <a:ext cx="899795" cy="89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Картина 10" descr="D:\Users\user\Desktop\ERASMUS_2025\hrdc-new-logo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28" y="312825"/>
            <a:ext cx="3209117" cy="1040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Диаграма 3"/>
          <p:cNvGraphicFramePr/>
          <p:nvPr>
            <p:extLst>
              <p:ext uri="{D42A27DB-BD31-4B8C-83A1-F6EECF244321}">
                <p14:modId xmlns:p14="http://schemas.microsoft.com/office/powerpoint/2010/main" val="541183251"/>
              </p:ext>
            </p:extLst>
          </p:nvPr>
        </p:nvGraphicFramePr>
        <p:xfrm>
          <a:off x="583564" y="2456363"/>
          <a:ext cx="11088577" cy="2404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0834406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ито място">
  <a:themeElements>
    <a:clrScheme name="Открито място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ито място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ито място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87cbbc3-bce2-4afd-8b3d-89bee7c5841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93E1420F72514BAE2547EFD062774D" ma:contentTypeVersion="18" ma:contentTypeDescription="Create a new document." ma:contentTypeScope="" ma:versionID="f5a8c7424ca28ff0b1dda1891651cd20">
  <xsd:schema xmlns:xsd="http://www.w3.org/2001/XMLSchema" xmlns:xs="http://www.w3.org/2001/XMLSchema" xmlns:p="http://schemas.microsoft.com/office/2006/metadata/properties" xmlns:ns3="6fe23566-90e9-41df-bc72-7ce45b387035" xmlns:ns4="b87cbbc3-bce2-4afd-8b3d-89bee7c5841f" targetNamespace="http://schemas.microsoft.com/office/2006/metadata/properties" ma:root="true" ma:fieldsID="ce1937453b853127e90f2563e43d4f8d" ns3:_="" ns4:_="">
    <xsd:import namespace="6fe23566-90e9-41df-bc72-7ce45b387035"/>
    <xsd:import namespace="b87cbbc3-bce2-4afd-8b3d-89bee7c5841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e23566-90e9-41df-bc72-7ce45b38703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cbbc3-bce2-4afd-8b3d-89bee7c584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5C570E-D88D-49F4-AC31-2EDF21F988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FAA627-8CE0-4961-A936-9F64ADFD65B1}">
  <ds:schemaRefs>
    <ds:schemaRef ds:uri="b87cbbc3-bce2-4afd-8b3d-89bee7c5841f"/>
    <ds:schemaRef ds:uri="http://purl.org/dc/elements/1.1/"/>
    <ds:schemaRef ds:uri="http://schemas.microsoft.com/office/2006/metadata/properties"/>
    <ds:schemaRef ds:uri="http://schemas.microsoft.com/office/2006/documentManagement/types"/>
    <ds:schemaRef ds:uri="6fe23566-90e9-41df-bc72-7ce45b387035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B58F21F-AB17-4B3F-8BC9-7D9F3A66FC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e23566-90e9-41df-bc72-7ce45b387035"/>
    <ds:schemaRef ds:uri="b87cbbc3-bce2-4afd-8b3d-89bee7c584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277</TotalTime>
  <Words>387</Words>
  <Application>Microsoft Office PowerPoint</Application>
  <PresentationFormat>По избор</PresentationFormat>
  <Paragraphs>46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3" baseType="lpstr">
      <vt:lpstr>Открито място</vt:lpstr>
      <vt:lpstr>Програма Еразъм +</vt:lpstr>
      <vt:lpstr>Ключова дейност 1  Образователна мобилност за граждани </vt:lpstr>
      <vt:lpstr>Образователна мобилност</vt:lpstr>
      <vt:lpstr>Финансова подкрепа</vt:lpstr>
      <vt:lpstr>Финансово-стопанска професионална гимназия  „Васил Левски“-Монтана   Еразъм план </vt:lpstr>
      <vt:lpstr>Презентация на PowerPoint</vt:lpstr>
      <vt:lpstr>Презентация на PowerPoint</vt:lpstr>
      <vt:lpstr> Опитът до момента</vt:lpstr>
      <vt:lpstr>Партньори и приятели в цяла Европа</vt:lpstr>
      <vt:lpstr>Презентация на PowerPoint</vt:lpstr>
      <vt:lpstr>Програма Еразъм + 2025 Планирани дейности: ›› Мобилност на 30 ученици за период от 2 седмици ›› Мобилност на 6 учители за период от  1 седмица</vt:lpstr>
      <vt:lpstr>Процедура по подбор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Еразъм+</dc:title>
  <dc:creator>Елеонора П. Петрова</dc:creator>
  <cp:lastModifiedBy>user</cp:lastModifiedBy>
  <cp:revision>47</cp:revision>
  <dcterms:created xsi:type="dcterms:W3CDTF">2025-03-25T09:53:43Z</dcterms:created>
  <dcterms:modified xsi:type="dcterms:W3CDTF">2026-02-24T10:54:34Z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0x010100FD93E1420F72514BAE2547EFD062774D</vt:lpwstr>
  </property>
</Properties>
</file>